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4" r:id="rId2"/>
    <p:sldId id="268" r:id="rId3"/>
    <p:sldId id="297" r:id="rId4"/>
    <p:sldId id="267" r:id="rId5"/>
    <p:sldId id="269" r:id="rId6"/>
    <p:sldId id="298" r:id="rId7"/>
    <p:sldId id="270" r:id="rId8"/>
    <p:sldId id="272" r:id="rId9"/>
    <p:sldId id="273" r:id="rId10"/>
    <p:sldId id="275" r:id="rId11"/>
    <p:sldId id="276" r:id="rId12"/>
    <p:sldId id="277" r:id="rId13"/>
    <p:sldId id="279" r:id="rId14"/>
    <p:sldId id="278" r:id="rId15"/>
    <p:sldId id="281" r:id="rId16"/>
    <p:sldId id="282" r:id="rId17"/>
    <p:sldId id="284" r:id="rId18"/>
    <p:sldId id="285" r:id="rId19"/>
    <p:sldId id="287" r:id="rId20"/>
    <p:sldId id="288" r:id="rId21"/>
    <p:sldId id="289" r:id="rId22"/>
    <p:sldId id="293" r:id="rId23"/>
    <p:sldId id="291" r:id="rId24"/>
    <p:sldId id="296" r:id="rId25"/>
    <p:sldId id="299" r:id="rId26"/>
    <p:sldId id="300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D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738" autoAdjust="0"/>
  </p:normalViewPr>
  <p:slideViewPr>
    <p:cSldViewPr snapToGrid="0" snapToObjects="1">
      <p:cViewPr>
        <p:scale>
          <a:sx n="110" d="100"/>
          <a:sy n="110" d="100"/>
        </p:scale>
        <p:origin x="-784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3BF15-DB70-1542-9461-72235BC825B4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97470-DCB1-1D4B-B995-F27DAE683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49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53A7DE-9F29-464B-9C21-E08CDD848259}" type="slidenum">
              <a:rPr lang="en-US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Kone cranes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5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5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3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0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4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2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14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4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0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669DB-4379-644B-B11C-4356AF8AF1DD}" type="datetimeFigureOut">
              <a:rPr lang="en-US" smtClean="0"/>
              <a:t>29/06/22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7251E-3E1B-634F-90F1-8D033EB88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2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jpe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5" Type="http://schemas.openxmlformats.org/officeDocument/2006/relationships/image" Target="../media/image62.jpeg"/><Relationship Id="rId6" Type="http://schemas.openxmlformats.org/officeDocument/2006/relationships/image" Target="../media/image63.jpeg"/><Relationship Id="rId7" Type="http://schemas.openxmlformats.org/officeDocument/2006/relationships/image" Target="../media/image64.jpeg"/><Relationship Id="rId8" Type="http://schemas.openxmlformats.org/officeDocument/2006/relationships/image" Target="../media/image65.jpeg"/><Relationship Id="rId9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jpeg"/><Relationship Id="rId7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6" Type="http://schemas.openxmlformats.org/officeDocument/2006/relationships/image" Target="../media/image78.jpeg"/><Relationship Id="rId7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1.jpg"/><Relationship Id="rId5" Type="http://schemas.openxmlformats.org/officeDocument/2006/relationships/image" Target="../media/image82.jpg"/><Relationship Id="rId6" Type="http://schemas.openxmlformats.org/officeDocument/2006/relationships/image" Target="../media/image83.jpg"/><Relationship Id="rId7" Type="http://schemas.openxmlformats.org/officeDocument/2006/relationships/image" Target="../media/image84.jpg"/><Relationship Id="rId8" Type="http://schemas.openxmlformats.org/officeDocument/2006/relationships/image" Target="../media/image85.jpg"/><Relationship Id="rId9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4" Type="http://schemas.openxmlformats.org/officeDocument/2006/relationships/image" Target="../media/image81.jpg"/><Relationship Id="rId5" Type="http://schemas.openxmlformats.org/officeDocument/2006/relationships/image" Target="../media/image82.jpg"/><Relationship Id="rId6" Type="http://schemas.openxmlformats.org/officeDocument/2006/relationships/image" Target="../media/image85.jpg"/><Relationship Id="rId7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NAL LOGO-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0" t="35476" r="42149" b="32931"/>
          <a:stretch/>
        </p:blipFill>
        <p:spPr>
          <a:xfrm>
            <a:off x="3220199" y="1447345"/>
            <a:ext cx="2453860" cy="3174574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7" name="Picture 6" descr="lattice_01.png"/>
          <p:cNvPicPr>
            <a:picLocks noChangeAspect="1"/>
          </p:cNvPicPr>
          <p:nvPr/>
        </p:nvPicPr>
        <p:blipFill rotWithShape="1"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4" t="47894" r="-1" b="-1"/>
          <a:stretch/>
        </p:blipFill>
        <p:spPr>
          <a:xfrm rot="5400000" flipH="1" flipV="1">
            <a:off x="4351421" y="2065425"/>
            <a:ext cx="6858003" cy="27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1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9368" y="669268"/>
            <a:ext cx="430463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OUR SERVICES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BIM Consulting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&amp; Implementation Services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BIM Program Management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BIM Consultancy Management &amp; BEP Development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Design Visualization and Validation (3D)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Clash detection and resolution (CDR)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Construction simulation (4D)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Quantity (Materials) takeoffs (BOQ)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Cost Monitoring &amp; Material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Procurement (</a:t>
            </a: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5D)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BIM for Sustainability (6D)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BIM for Facilities Management (7D)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Coordinated Construction Documentation (2D)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Pre-Construction Site Logistics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BIM Model Auditing/Inspection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Constructability Review &amp; Analysis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BID Presentation and Walkthroughs</a:t>
            </a:r>
          </a:p>
          <a:p>
            <a:pPr marL="176213" indent="-176213" fontAlgn="base">
              <a:spcBef>
                <a:spcPct val="0"/>
              </a:spcBef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 3D Laser scanning and Scan to BIM</a:t>
            </a:r>
          </a:p>
        </p:txBody>
      </p:sp>
      <p:pic>
        <p:nvPicPr>
          <p:cNvPr id="5" name="Picture 4" descr="PPT-Img-for-ENGINEERING2-Div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76" y="2771597"/>
            <a:ext cx="1903813" cy="2943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/>
          <a:srcRect r="3361"/>
          <a:stretch/>
        </p:blipFill>
        <p:spPr>
          <a:xfrm>
            <a:off x="2617058" y="761997"/>
            <a:ext cx="1940325" cy="1847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41" descr="United Fire data center-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759" y="4029364"/>
            <a:ext cx="2072063" cy="1685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3" y="761997"/>
            <a:ext cx="2093709" cy="3154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336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9368" y="669268"/>
            <a:ext cx="4039087" cy="264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OUR SERVICES</a:t>
            </a:r>
          </a:p>
          <a:p>
            <a:pPr fontAlgn="base">
              <a:spcBef>
                <a:spcPct val="0"/>
              </a:spcBef>
              <a:spcAft>
                <a:spcPts val="400"/>
              </a:spcAft>
              <a:defRPr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Detail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/>
                <a:cs typeface="Gill Sans"/>
              </a:rPr>
              <a:t>Design and Production Documentation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Steel Detailing 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Rebar Detailing and preparation of BBS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Preparation of Spool Drawings/Fabrication Drawings  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CAD conversion and Vectorization (Raster to Vector conversion)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Creation of Dynamo Scripts for Revit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LISP </a:t>
            </a:r>
            <a:r>
              <a:rPr lang="en-US" sz="1400" dirty="0" smtClean="0">
                <a:solidFill>
                  <a:srgbClr val="BFBFBF"/>
                </a:solidFill>
                <a:latin typeface="Gill Sans"/>
                <a:cs typeface="Gill Sans"/>
              </a:rPr>
              <a:t>creation </a:t>
            </a: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for AutoCAD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l="15916" t="11656" r="8229" b="42406"/>
          <a:stretch>
            <a:fillRect/>
          </a:stretch>
        </p:blipFill>
        <p:spPr bwMode="auto">
          <a:xfrm>
            <a:off x="452982" y="669268"/>
            <a:ext cx="2278063" cy="1493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5" descr="inside co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766" y="2324830"/>
            <a:ext cx="2291083" cy="1712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9486" y="1156332"/>
            <a:ext cx="1599679" cy="2436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2" descr="Rebar Detailing | Rebar Drawing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7178" y="4199082"/>
            <a:ext cx="2306806" cy="1631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9486" y="3802097"/>
            <a:ext cx="1599679" cy="16769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004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22-06-25 at 10.46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183" y="4875262"/>
            <a:ext cx="1443180" cy="966096"/>
          </a:xfrm>
          <a:prstGeom prst="rect">
            <a:avLst/>
          </a:prstGeom>
        </p:spPr>
      </p:pic>
      <p:pic>
        <p:nvPicPr>
          <p:cNvPr id="9" name="Picture 8" descr="Screen Shot 2022-06-24 at 5.11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0" y="2316992"/>
            <a:ext cx="1952338" cy="719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9368" y="669268"/>
            <a:ext cx="4039087" cy="434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OUR TOOLS</a:t>
            </a:r>
            <a:endParaRPr lang="en-US" dirty="0">
              <a:solidFill>
                <a:srgbClr val="7F7F7F"/>
              </a:solidFill>
              <a:latin typeface="Gill Sans"/>
              <a:cs typeface="Gill Sans"/>
            </a:endParaRP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Autodesk AutoCAD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Autodesk Revit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Autodesk </a:t>
            </a:r>
            <a:r>
              <a:rPr lang="en-US" sz="1400" dirty="0" err="1">
                <a:solidFill>
                  <a:srgbClr val="BFBFBF"/>
                </a:solidFill>
                <a:latin typeface="Gill Sans"/>
                <a:cs typeface="Gill Sans"/>
              </a:rPr>
              <a:t>Navisworks</a:t>
            </a:r>
            <a:endParaRPr lang="en-US" sz="1400" dirty="0">
              <a:solidFill>
                <a:srgbClr val="BFBFBF"/>
              </a:solidFill>
              <a:latin typeface="Gill Sans"/>
              <a:cs typeface="Gill Sans"/>
            </a:endParaRP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Autodesk Civil 3D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Autodesk </a:t>
            </a:r>
            <a:r>
              <a:rPr lang="en-US" sz="1400" dirty="0" err="1" smtClean="0">
                <a:solidFill>
                  <a:srgbClr val="BFBFBF"/>
                </a:solidFill>
                <a:latin typeface="Gill Sans"/>
                <a:cs typeface="Gill Sans"/>
              </a:rPr>
              <a:t>InfraWorks</a:t>
            </a:r>
            <a:endParaRPr lang="en-US" sz="1400" dirty="0" smtClean="0">
              <a:solidFill>
                <a:srgbClr val="BFBFBF"/>
              </a:solidFill>
              <a:latin typeface="Gill Sans"/>
              <a:cs typeface="Gill Sans"/>
            </a:endParaRP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Autodesk AutoCAD </a:t>
            </a:r>
            <a:r>
              <a:rPr lang="en-US" sz="1400" dirty="0" smtClean="0">
                <a:solidFill>
                  <a:srgbClr val="BFBFBF"/>
                </a:solidFill>
                <a:latin typeface="Gill Sans"/>
                <a:cs typeface="Gill Sans"/>
              </a:rPr>
              <a:t>MEP</a:t>
            </a:r>
            <a:endParaRPr lang="en-US" sz="1400" dirty="0">
              <a:solidFill>
                <a:srgbClr val="BFBFBF"/>
              </a:solidFill>
              <a:latin typeface="Gill Sans"/>
              <a:cs typeface="Gill Sans"/>
            </a:endParaRP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Autodesk Fabrication (</a:t>
            </a:r>
            <a:r>
              <a:rPr lang="en-US" sz="1400" dirty="0" err="1">
                <a:solidFill>
                  <a:srgbClr val="BFBFBF"/>
                </a:solidFill>
                <a:latin typeface="Gill Sans"/>
                <a:cs typeface="Gill Sans"/>
              </a:rPr>
              <a:t>CADmep</a:t>
            </a: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 &amp; </a:t>
            </a:r>
            <a:r>
              <a:rPr lang="en-US" sz="1400" dirty="0" err="1">
                <a:solidFill>
                  <a:srgbClr val="BFBFBF"/>
                </a:solidFill>
                <a:latin typeface="Gill Sans"/>
                <a:cs typeface="Gill Sans"/>
              </a:rPr>
              <a:t>CAMduct</a:t>
            </a: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)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 smtClean="0">
                <a:solidFill>
                  <a:srgbClr val="BFBFBF"/>
                </a:solidFill>
                <a:latin typeface="Gill Sans"/>
                <a:cs typeface="Gill Sans"/>
              </a:rPr>
              <a:t>Autodesk </a:t>
            </a: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3ds Max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Bentley </a:t>
            </a:r>
            <a:r>
              <a:rPr lang="en-US" sz="1400" dirty="0" err="1">
                <a:solidFill>
                  <a:srgbClr val="BFBFBF"/>
                </a:solidFill>
                <a:latin typeface="Gill Sans"/>
                <a:cs typeface="Gill Sans"/>
              </a:rPr>
              <a:t>AECOsim</a:t>
            </a: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 Building Designer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Bentley  </a:t>
            </a:r>
            <a:r>
              <a:rPr lang="en-US" sz="1400" dirty="0" err="1">
                <a:solidFill>
                  <a:srgbClr val="BFBFBF"/>
                </a:solidFill>
                <a:latin typeface="Gill Sans"/>
                <a:cs typeface="Gill Sans"/>
              </a:rPr>
              <a:t>OpenRoads</a:t>
            </a: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 </a:t>
            </a:r>
            <a:r>
              <a:rPr lang="en-US" sz="1400" dirty="0" smtClean="0">
                <a:solidFill>
                  <a:srgbClr val="BFBFBF"/>
                </a:solidFill>
                <a:latin typeface="Gill Sans"/>
                <a:cs typeface="Gill Sans"/>
              </a:rPr>
              <a:t>Designer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 err="1">
                <a:solidFill>
                  <a:srgbClr val="BFBFBF"/>
                </a:solidFill>
                <a:latin typeface="Gill Sans"/>
                <a:cs typeface="Gill Sans"/>
              </a:rPr>
              <a:t>Tekla</a:t>
            </a:r>
            <a:endParaRPr lang="en-US" sz="1400" dirty="0">
              <a:solidFill>
                <a:srgbClr val="BFBFBF"/>
              </a:solidFill>
              <a:latin typeface="Gill Sans"/>
              <a:cs typeface="Gill Sans"/>
            </a:endParaRP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STAAD </a:t>
            </a:r>
            <a:r>
              <a:rPr lang="en-US" sz="1400" dirty="0" smtClean="0">
                <a:solidFill>
                  <a:srgbClr val="BFBFBF"/>
                </a:solidFill>
                <a:latin typeface="Gill Sans"/>
                <a:cs typeface="Gill Sans"/>
              </a:rPr>
              <a:t>Pro</a:t>
            </a:r>
            <a:endParaRPr lang="en-US" sz="1400" dirty="0">
              <a:solidFill>
                <a:srgbClr val="BFBFBF"/>
              </a:solidFill>
              <a:latin typeface="Gill Sans"/>
              <a:cs typeface="Gill Sans"/>
            </a:endParaRP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CADPIPE</a:t>
            </a: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 err="1">
                <a:solidFill>
                  <a:srgbClr val="BFBFBF"/>
                </a:solidFill>
                <a:latin typeface="Gill Sans"/>
                <a:cs typeface="Gill Sans"/>
              </a:rPr>
              <a:t>RebarCAD</a:t>
            </a:r>
            <a:endParaRPr lang="en-US" sz="1400" dirty="0">
              <a:solidFill>
                <a:srgbClr val="BFBFBF"/>
              </a:solidFill>
              <a:latin typeface="Gill Sans"/>
              <a:cs typeface="Gill Sans"/>
            </a:endParaRPr>
          </a:p>
          <a:p>
            <a:pPr marL="176213" indent="-176213">
              <a:spcAft>
                <a:spcPts val="400"/>
              </a:spcAft>
              <a:buFont typeface="Arial" pitchFamily="34" charset="0"/>
              <a:buChar char="•"/>
              <a:defRPr/>
            </a:pP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CADS </a:t>
            </a:r>
            <a:r>
              <a:rPr lang="en-US" sz="1400" dirty="0" smtClean="0">
                <a:solidFill>
                  <a:srgbClr val="BFBFBF"/>
                </a:solidFill>
                <a:latin typeface="Gill Sans"/>
                <a:cs typeface="Gill Sans"/>
              </a:rPr>
              <a:t>RC</a:t>
            </a:r>
            <a:endParaRPr lang="en-US" sz="1400" dirty="0">
              <a:solidFill>
                <a:srgbClr val="BFBFBF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Screen Shot 2022-06-24 at 4.56.0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7" t="17537" r="7777" b="17310"/>
          <a:stretch/>
        </p:blipFill>
        <p:spPr>
          <a:xfrm>
            <a:off x="514569" y="752764"/>
            <a:ext cx="1718272" cy="863929"/>
          </a:xfrm>
          <a:prstGeom prst="rect">
            <a:avLst/>
          </a:prstGeom>
        </p:spPr>
      </p:pic>
      <p:pic>
        <p:nvPicPr>
          <p:cNvPr id="4" name="Picture 3" descr="Screen Shot 2022-06-24 at 4.56.3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53" y="752764"/>
            <a:ext cx="1891145" cy="840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1" y="1581728"/>
            <a:ext cx="1718272" cy="854363"/>
          </a:xfrm>
          <a:prstGeom prst="rect">
            <a:avLst/>
          </a:prstGeom>
        </p:spPr>
      </p:pic>
      <p:pic>
        <p:nvPicPr>
          <p:cNvPr id="7" name="Picture 6" descr="Screen Shot 2022-06-24 at 5.03.08 p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6" r="7170" b="10826"/>
          <a:stretch/>
        </p:blipFill>
        <p:spPr>
          <a:xfrm>
            <a:off x="2493820" y="1606126"/>
            <a:ext cx="1581725" cy="599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1" y="2492742"/>
            <a:ext cx="1718272" cy="463386"/>
          </a:xfrm>
          <a:prstGeom prst="rect">
            <a:avLst/>
          </a:prstGeom>
        </p:spPr>
      </p:pic>
      <p:pic>
        <p:nvPicPr>
          <p:cNvPr id="8" name="Picture 7" descr="Screen Shot 2022-06-24 at 5.08.55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9" y="3036943"/>
            <a:ext cx="1852484" cy="7539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26" y="3070090"/>
            <a:ext cx="1748577" cy="649056"/>
          </a:xfrm>
          <a:prstGeom prst="rect">
            <a:avLst/>
          </a:prstGeom>
        </p:spPr>
      </p:pic>
      <p:pic>
        <p:nvPicPr>
          <p:cNvPr id="6" name="Picture 5" descr="Screen Shot 2022-06-25 at 10.31.07 a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1" y="3790861"/>
            <a:ext cx="1668320" cy="631639"/>
          </a:xfrm>
          <a:prstGeom prst="rect">
            <a:avLst/>
          </a:prstGeom>
        </p:spPr>
      </p:pic>
      <p:pic>
        <p:nvPicPr>
          <p:cNvPr id="11" name="Picture 10" descr="Screen Shot 2022-06-25 at 10.32.22 am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90" y="3800827"/>
            <a:ext cx="1466273" cy="585701"/>
          </a:xfrm>
          <a:prstGeom prst="rect">
            <a:avLst/>
          </a:prstGeom>
        </p:spPr>
      </p:pic>
      <p:pic>
        <p:nvPicPr>
          <p:cNvPr id="12" name="Picture 11" descr="Screen Shot 2022-06-25 at 10.35.00 a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7" y="4935960"/>
            <a:ext cx="1289283" cy="911644"/>
          </a:xfrm>
          <a:prstGeom prst="rect">
            <a:avLst/>
          </a:prstGeom>
        </p:spPr>
      </p:pic>
      <p:pic>
        <p:nvPicPr>
          <p:cNvPr id="15" name="Picture 14" descr="Screen Shot 2022-06-25 at 10.48.23 am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8"/>
          <a:stretch/>
        </p:blipFill>
        <p:spPr>
          <a:xfrm>
            <a:off x="765807" y="4386529"/>
            <a:ext cx="1462466" cy="549431"/>
          </a:xfrm>
          <a:prstGeom prst="rect">
            <a:avLst/>
          </a:prstGeom>
        </p:spPr>
      </p:pic>
      <p:pic>
        <p:nvPicPr>
          <p:cNvPr id="17" name="Picture 16" descr="Screen Shot 2022-06-25 at 10.50.19 a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26" y="4342719"/>
            <a:ext cx="1748577" cy="6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40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51314" y="2692481"/>
            <a:ext cx="3334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PROJECT CASE STUDIES</a:t>
            </a:r>
          </a:p>
          <a:p>
            <a:pPr lvl="0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The members of our core team have spearheaded the following projects.</a:t>
            </a:r>
            <a:endParaRPr lang="en-US" sz="2000" dirty="0" smtClean="0">
              <a:solidFill>
                <a:srgbClr val="96D057"/>
              </a:solidFill>
              <a:latin typeface="Gill Sans SemiBold"/>
              <a:cs typeface="Gill Sans SemiBold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290" y="1410936"/>
            <a:ext cx="3967258" cy="3395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48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9368" y="669268"/>
            <a:ext cx="4027541" cy="517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Qetaifan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Islands 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South </a:t>
            </a:r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Qatar</a:t>
            </a:r>
            <a:endParaRPr lang="en-US" dirty="0" smtClean="0">
              <a:solidFill>
                <a:srgbClr val="96D057"/>
              </a:solidFill>
              <a:latin typeface="Gill Sans SemiBold"/>
              <a:cs typeface="Gill Sans SemiBold"/>
            </a:endParaRPr>
          </a:p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ea typeface="Calibri" panose="020F0502020204030204" pitchFamily="34" charset="0"/>
                <a:cs typeface="Gill Sans"/>
              </a:rPr>
              <a:t>The project involved the of development of Infrastructure, Utilities, landscaping and Highways 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ea typeface="Calibri" panose="020F0502020204030204" pitchFamily="34" charset="0"/>
                <a:cs typeface="Gill Sans"/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ea typeface="Calibri" panose="020F0502020204030204" pitchFamily="34" charset="0"/>
                <a:cs typeface="Gill Sans"/>
              </a:rPr>
              <a:t>for 3 artificial islands spanning an area of 6 square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Gill Sans"/>
                <a:ea typeface="Calibri" panose="020F0502020204030204" pitchFamily="34" charset="0"/>
                <a:cs typeface="Gill Sans"/>
              </a:rPr>
              <a:t>kms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ea typeface="Calibri" panose="020F0502020204030204" pitchFamily="34" charset="0"/>
                <a:cs typeface="Gill Sans"/>
              </a:rPr>
              <a:t>. 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ea typeface="Calibri" panose="020F0502020204030204" pitchFamily="34" charset="0"/>
              <a:cs typeface="Gill Sans"/>
            </a:endParaRPr>
          </a:p>
          <a:p>
            <a:r>
              <a:rPr lang="en-US" sz="1400" dirty="0" smtClean="0">
                <a:solidFill>
                  <a:srgbClr val="96D057"/>
                </a:solidFill>
                <a:latin typeface="Gill Sans"/>
                <a:ea typeface="Calibri" panose="020F0502020204030204" pitchFamily="34" charset="0"/>
                <a:cs typeface="Gill Sans"/>
              </a:rPr>
              <a:t>Scope of work involved: </a:t>
            </a:r>
            <a:br>
              <a:rPr lang="en-US" sz="1400" dirty="0" smtClean="0">
                <a:solidFill>
                  <a:srgbClr val="96D057"/>
                </a:solidFill>
                <a:latin typeface="Gill Sans"/>
                <a:ea typeface="Calibri" panose="020F0502020204030204" pitchFamily="34" charset="0"/>
                <a:cs typeface="Gill Sans"/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/>
                <a:ea typeface="Calibri" panose="020F0502020204030204" pitchFamily="34" charset="0"/>
                <a:cs typeface="Gill Sans"/>
              </a:rPr>
              <a:t>Creating federated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/>
                <a:ea typeface="Calibri" panose="020F0502020204030204" pitchFamily="34" charset="0"/>
                <a:cs typeface="Gill Sans"/>
              </a:rPr>
              <a:t>and fully coordinated Building Information Models involving the following activities: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Develop the BIM Execution Plan and BIM QA/QC Plan</a:t>
            </a:r>
          </a:p>
          <a:p>
            <a:pPr marL="171450" lvl="0" indent="-1714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Provide the central communication link between various disciplines, design teams and construction teams</a:t>
            </a:r>
          </a:p>
          <a:p>
            <a:pPr marL="171450" lvl="0" indent="-1714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Generate a federated and fully coordinated BIM model</a:t>
            </a:r>
          </a:p>
          <a:p>
            <a:pPr marL="171450" lvl="0" indent="-1714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Clash Detection and Resolution</a:t>
            </a:r>
          </a:p>
          <a:p>
            <a:pPr marL="171450" lvl="0" indent="-1714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Extraction of Shop drawings</a:t>
            </a:r>
          </a:p>
          <a:p>
            <a:pPr marL="171450" lvl="0" indent="-1714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4D Simulation</a:t>
            </a:r>
          </a:p>
          <a:p>
            <a:pPr marL="171450" lvl="0" indent="-1714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5D material and procurement management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As-Built development including site verification of elements using  3D Laser Scanning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/>
          <a:srcRect l="17636" t="32390" r="33059" b="5113"/>
          <a:stretch/>
        </p:blipFill>
        <p:spPr>
          <a:xfrm>
            <a:off x="1131454" y="3593146"/>
            <a:ext cx="2165692" cy="2366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/>
          <a:srcRect l="13788" t="5640" r="29370" b="5446"/>
          <a:stretch/>
        </p:blipFill>
        <p:spPr>
          <a:xfrm>
            <a:off x="1131454" y="621346"/>
            <a:ext cx="2092103" cy="26526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08151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179" y="1311345"/>
            <a:ext cx="3162345" cy="2402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960" y="3883891"/>
            <a:ext cx="4419600" cy="2143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D:\CGC Final Data\Other Folders_20June18\BIM\CP08 Snapshots\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960" y="1316183"/>
            <a:ext cx="5089722" cy="2417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/>
          <a:srcRect b="8135"/>
          <a:stretch/>
        </p:blipFill>
        <p:spPr>
          <a:xfrm>
            <a:off x="4892960" y="3894255"/>
            <a:ext cx="3915109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4120614" y="704319"/>
            <a:ext cx="4675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Qetaifan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Islands South </a:t>
            </a:r>
            <a:r>
              <a:rPr lang="en-US" dirty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Qatar</a:t>
            </a:r>
            <a:endParaRPr lang="en-US" dirty="0">
              <a:solidFill>
                <a:srgbClr val="96D057"/>
              </a:solidFill>
              <a:latin typeface="Gill Sans SemiBold"/>
              <a:cs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3292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6" name="Picture 3" descr="image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74" y="668991"/>
            <a:ext cx="4386113" cy="25637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50" y="3443927"/>
            <a:ext cx="2837066" cy="2675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43927"/>
            <a:ext cx="2919669" cy="2675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5056909" y="1673722"/>
            <a:ext cx="356754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br>
              <a:rPr lang="en-US" dirty="0">
                <a:solidFill>
                  <a:srgbClr val="96D057"/>
                </a:solidFill>
                <a:latin typeface="Gill Sans SemiBold"/>
                <a:cs typeface="Gill Sans SemiBold"/>
              </a:rPr>
            </a:b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Qetaifan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Islands South </a:t>
            </a:r>
            <a:r>
              <a:rPr lang="en-US" dirty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Qatar</a:t>
            </a:r>
            <a:endParaRPr lang="en-US" dirty="0">
              <a:solidFill>
                <a:srgbClr val="96D057"/>
              </a:solidFill>
              <a:latin typeface="Gill Sans SemiBold"/>
              <a:cs typeface="Gill Sans SemiBold"/>
            </a:endParaRPr>
          </a:p>
          <a:p>
            <a:r>
              <a:rPr lang="en-US" sz="1400" dirty="0" smtClean="0">
                <a:solidFill>
                  <a:srgbClr val="BFBFBF"/>
                </a:solidFill>
                <a:latin typeface="Gill Sans"/>
                <a:ea typeface="Calibri" panose="020F0502020204030204" pitchFamily="34" charset="0"/>
                <a:cs typeface="Gill Sans"/>
              </a:rPr>
              <a:t>Site </a:t>
            </a:r>
            <a:r>
              <a:rPr lang="en-US" sz="1400" dirty="0">
                <a:solidFill>
                  <a:srgbClr val="BFBFBF"/>
                </a:solidFill>
                <a:latin typeface="Gill Sans"/>
                <a:ea typeface="Calibri" panose="020F0502020204030204" pitchFamily="34" charset="0"/>
                <a:cs typeface="Gill Sans"/>
              </a:rPr>
              <a:t>verification of elements using 3D Laser Scanning to develop an LOD 500 fully </a:t>
            </a:r>
            <a:r>
              <a:rPr lang="en-US" sz="1400" dirty="0" smtClean="0">
                <a:solidFill>
                  <a:srgbClr val="BFBFBF"/>
                </a:solidFill>
                <a:latin typeface="Gill Sans"/>
                <a:ea typeface="Calibri" panose="020F0502020204030204" pitchFamily="34" charset="0"/>
                <a:cs typeface="Gill Sans"/>
              </a:rPr>
              <a:t/>
            </a:r>
            <a:br>
              <a:rPr lang="en-US" sz="1400" dirty="0" smtClean="0">
                <a:solidFill>
                  <a:srgbClr val="BFBFBF"/>
                </a:solidFill>
                <a:latin typeface="Gill Sans"/>
                <a:ea typeface="Calibri" panose="020F0502020204030204" pitchFamily="34" charset="0"/>
                <a:cs typeface="Gill Sans"/>
              </a:rPr>
            </a:br>
            <a:r>
              <a:rPr lang="en-US" sz="1400" dirty="0" smtClean="0">
                <a:solidFill>
                  <a:srgbClr val="BFBFBF"/>
                </a:solidFill>
                <a:latin typeface="Gill Sans"/>
                <a:ea typeface="Calibri" panose="020F0502020204030204" pitchFamily="34" charset="0"/>
                <a:cs typeface="Gill Sans"/>
              </a:rPr>
              <a:t>As</a:t>
            </a:r>
            <a:r>
              <a:rPr lang="en-US" sz="1400" dirty="0">
                <a:solidFill>
                  <a:srgbClr val="BFBFBF"/>
                </a:solidFill>
                <a:latin typeface="Gill Sans"/>
                <a:ea typeface="Calibri" panose="020F0502020204030204" pitchFamily="34" charset="0"/>
                <a:cs typeface="Gill Sans"/>
              </a:rPr>
              <a:t>-Built Model</a:t>
            </a:r>
            <a:endParaRPr lang="en-US" sz="1400" dirty="0">
              <a:solidFill>
                <a:srgbClr val="BFBFB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8644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6146" name="Picture 2" descr="C:\Users\Sabir\Desktop\BeyondBIM\Presentation\For BeyondBIM\Mixed\Image\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671" y="3573314"/>
            <a:ext cx="3002329" cy="2371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8" name="Picture 4" descr="C:\Users\Sabir\Desktop\BeyondBIM\Presentation\For BeyondBIM\Mixed\Image\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1580" y="3573314"/>
            <a:ext cx="3288904" cy="2371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9" name="Picture 5" descr="C:\Users\Sabir\Desktop\BeyondBIM\Presentation\For BeyondBIM\Mixed\Image\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0671" y="842385"/>
            <a:ext cx="3002329" cy="2580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4839368" y="842017"/>
            <a:ext cx="402754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Warner Bros. Theme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Park </a:t>
            </a:r>
            <a:r>
              <a:rPr lang="en-US" dirty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U.A.E</a:t>
            </a:r>
          </a:p>
          <a:p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Scope </a:t>
            </a: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of work involved:</a:t>
            </a:r>
          </a:p>
          <a:p>
            <a:r>
              <a:rPr lang="en-US" sz="1400" dirty="0" smtClean="0">
                <a:solidFill>
                  <a:srgbClr val="BFBFBF"/>
                </a:solidFill>
                <a:latin typeface="Gill Sans"/>
                <a:cs typeface="Gill Sans"/>
              </a:rPr>
              <a:t>Developing the design stage architectural model for extremely complicated shapes as seen in the images</a:t>
            </a:r>
            <a:endParaRPr lang="en-US" sz="1400" dirty="0">
              <a:solidFill>
                <a:srgbClr val="BFBFB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9398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 cstate="print"/>
          <a:srcRect l="13125" t="33333" r="13125" b="32222"/>
          <a:stretch>
            <a:fillRect/>
          </a:stretch>
        </p:blipFill>
        <p:spPr bwMode="auto">
          <a:xfrm>
            <a:off x="379845" y="4064004"/>
            <a:ext cx="8262065" cy="2170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0" name="Picture 6" descr="C:\Users\Sabir\Desktop\BeyondBIM\Presentation\For BeyondBIM\Mixed\Image\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96427" y="1316183"/>
            <a:ext cx="3747860" cy="2554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 cstate="print"/>
          <a:srcRect l="13125" t="10000" r="13750" b="13333"/>
          <a:stretch>
            <a:fillRect/>
          </a:stretch>
        </p:blipFill>
        <p:spPr bwMode="auto">
          <a:xfrm>
            <a:off x="379845" y="1316183"/>
            <a:ext cx="4330700" cy="2554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3587378" y="842017"/>
            <a:ext cx="505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Warner Bros. Theme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Park </a:t>
            </a:r>
            <a:r>
              <a:rPr lang="en-US" dirty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U.A.E</a:t>
            </a:r>
            <a:endParaRPr lang="en-US" sz="1400" dirty="0">
              <a:solidFill>
                <a:srgbClr val="BFBFB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168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1026" name="Picture 2" descr="C:\Users\Sabir\Desktop\BeyondBIM\Presentation\For BeyondBIM\Salalah International Airport\Full PTB 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655" y="4754744"/>
            <a:ext cx="4110182" cy="1918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C:\Users\Sabir\Desktop\BeyondBIM\Presentation\For BeyondBIM\Salalah International Airport\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346" y="2593112"/>
            <a:ext cx="4114800" cy="19369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9" name="Picture 5" descr="C:\Users\Sabir\Desktop\BeyondBIM\Presentation\For BeyondBIM\Salalah International Airport\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5655" y="838200"/>
            <a:ext cx="4114800" cy="1573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839368" y="842443"/>
            <a:ext cx="402754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Salalah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International Airport </a:t>
            </a:r>
            <a:r>
              <a:rPr lang="en-US" dirty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Oman</a:t>
            </a:r>
          </a:p>
          <a:p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Scope </a:t>
            </a: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of work involved: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LOD 400 and LOD 500 BIM model for all services (Architecture, Structure, MEP and Site works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)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Bill of Quantity (B.O.Q), Bill of Material (B.O.M), Clash detection &amp; clash resolution and preparation of 2D Shop and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As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-Built drawings.</a:t>
            </a:r>
          </a:p>
          <a:p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Upon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completion, the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model was updated with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COBie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 information for Facilities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Management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.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8681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9369" y="1027177"/>
            <a:ext cx="38902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OUR VISION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We envision emerging as a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pioneer in the Engineering Technology sector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by delivering integrated sustainable engineering solutions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.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18" y="658403"/>
            <a:ext cx="3512806" cy="19009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39369" y="3144998"/>
            <a:ext cx="38902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OUR MISSION</a:t>
            </a:r>
          </a:p>
          <a:p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Our mission is to provide </a:t>
            </a:r>
            <a:r>
              <a:rPr lang="en-IN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creative, cost effective and practically </a:t>
            </a:r>
            <a:r>
              <a:rPr lang="en-IN" sz="1400" dirty="0" smtClean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achievable </a:t>
            </a:r>
            <a:r>
              <a:rPr lang="en-IN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engineering </a:t>
            </a:r>
            <a:r>
              <a:rPr lang="en-IN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solutions</a:t>
            </a:r>
            <a:r>
              <a:rPr lang="en-IN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.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03" y="2589927"/>
            <a:ext cx="3097060" cy="17281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9" y="4300636"/>
            <a:ext cx="3261500" cy="24450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39369" y="5047375"/>
            <a:ext cx="38902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OUR VALUES</a:t>
            </a:r>
          </a:p>
          <a:p>
            <a:r>
              <a:rPr lang="en-IN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We standby and believe in what we profess.</a:t>
            </a:r>
            <a:endParaRPr lang="en-US" sz="1400" dirty="0">
              <a:solidFill>
                <a:srgbClr val="7F7F7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44211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2050" name="Picture 2" descr="C:\Users\Sabir\Desktop\BeyondBIM\Presentation\For BeyondBIM\Emerald Plaza\05 Mumty Floor Structure.jpg"/>
          <p:cNvPicPr>
            <a:picLocks noChangeAspect="1" noChangeArrowheads="1"/>
          </p:cNvPicPr>
          <p:nvPr/>
        </p:nvPicPr>
        <p:blipFill>
          <a:blip r:embed="rId3" cstate="print"/>
          <a:srcRect t="14373" r="6119" b="14207"/>
          <a:stretch>
            <a:fillRect/>
          </a:stretch>
        </p:blipFill>
        <p:spPr bwMode="auto">
          <a:xfrm>
            <a:off x="3005666" y="4745571"/>
            <a:ext cx="2892689" cy="18584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1" name="Picture 3" descr="C:\Users\Sabir\Desktop\BeyondBIM\Presentation\For BeyondBIM\Emerald Plaza\03 Copy (3) of {3D - administrator}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8747" y="838201"/>
            <a:ext cx="2391931" cy="157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C:\Users\Sabir\Desktop\BeyondBIM\Presentation\For BeyondBIM\Emerald Plaza\EMGF_EP_Structure_Central_CS-10.rvt_2013-Jun-18_04-20-23PM-000_Render_01_3D_-_user (1).jpg"/>
          <p:cNvPicPr>
            <a:picLocks noChangeAspect="1" noChangeArrowheads="1"/>
          </p:cNvPicPr>
          <p:nvPr/>
        </p:nvPicPr>
        <p:blipFill>
          <a:blip r:embed="rId5" cstate="print"/>
          <a:srcRect t="1379"/>
          <a:stretch>
            <a:fillRect/>
          </a:stretch>
        </p:blipFill>
        <p:spPr bwMode="auto">
          <a:xfrm>
            <a:off x="468747" y="2546927"/>
            <a:ext cx="2391931" cy="2052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5" name="Picture 7" descr="C:\Users\Sabir\Desktop\BeyondBIM\Presentation\For BeyondBIM\Emerald Plaza\EMGF_EP_Architecture_Central_administrator.jpg"/>
          <p:cNvPicPr>
            <a:picLocks noChangeAspect="1" noChangeArrowheads="1"/>
          </p:cNvPicPr>
          <p:nvPr/>
        </p:nvPicPr>
        <p:blipFill>
          <a:blip r:embed="rId6" cstate="print"/>
          <a:srcRect t="6116" r="1700"/>
          <a:stretch>
            <a:fillRect/>
          </a:stretch>
        </p:blipFill>
        <p:spPr bwMode="auto">
          <a:xfrm>
            <a:off x="468747" y="4745571"/>
            <a:ext cx="2391931" cy="1858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839368" y="669268"/>
            <a:ext cx="4027541" cy="301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</a:t>
            </a:r>
            <a:b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Emerald Plaza </a:t>
            </a:r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India</a:t>
            </a:r>
            <a:endParaRPr lang="en-US" dirty="0" smtClean="0">
              <a:solidFill>
                <a:srgbClr val="96D057"/>
              </a:solidFill>
              <a:latin typeface="Gill Sans SemiBold"/>
              <a:cs typeface="Gill Sans SemiBold"/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project is a street-style retail and SOHO format spaces development spread over four acres of land. It houses three floors of retail space and eight floors of office space. </a:t>
            </a:r>
          </a:p>
          <a:p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Scope of work involved: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LOD 400 model for all services (Architecture, Structure, MEP and Site works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)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Bill of Quantity (B.O.Q), Bill of Material (B.O.M), Clash detection &amp; clash resolution and preparation of 2D Shop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drawings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79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39368" y="669268"/>
            <a:ext cx="402754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</a:t>
            </a:r>
            <a:b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The Corridors by IREO </a:t>
            </a:r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India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</a:b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project is gaited residential compound spread over 35 acres. </a:t>
            </a:r>
          </a:p>
          <a:p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Scope of </a:t>
            </a: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work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involved: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eveloping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LOD 400 model for Architectural and Structural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services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Bill of Quantity (B.O.Q)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3075" name="Picture 3" descr="C:\Users\Sabir\Desktop\BeyondBIM\Presentation\For BeyondBIM\IREO-67\IR_D05_Main Stru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81000"/>
            <a:ext cx="1893230" cy="3036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 descr="C:\Users\Sabir\Desktop\BeyondBIM\Presentation\For BeyondBIM\IREO-67\IR_A03_Main_Typical Floo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1" y="3554299"/>
            <a:ext cx="1893230" cy="1307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8" name="Picture 6" descr="C:\Users\Sabir\Desktop\BeyondBIM\Presentation\For BeyondBIM\IREO-67\IR_D05_Main Struc_Typical Floo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2967" y="3573320"/>
            <a:ext cx="1994710" cy="12880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 descr="C:\Users\Sabir\Desktop\BeyondBIM\Presentation\For BeyondBIM\IREO-67\IR_A03_Main - 3D View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381000"/>
            <a:ext cx="1985476" cy="3036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9" name="Picture 7" descr="C:\Users\Sabir\Desktop\BeyondBIM\Presentation\For BeyondBIM\IREO-67\IR_A03_Unit 3-B(2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1" y="5025458"/>
            <a:ext cx="1893229" cy="1382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80" name="Picture 8" descr="C:\Users\Sabir\Desktop\BeyondBIM\Presentation\For BeyondBIM\IREO-67\IR_A03_Unit 3-B(1).jpg"/>
          <p:cNvPicPr>
            <a:picLocks noChangeAspect="1" noChangeArrowheads="1"/>
          </p:cNvPicPr>
          <p:nvPr/>
        </p:nvPicPr>
        <p:blipFill rotWithShape="1">
          <a:blip r:embed="rId8" cstate="print"/>
          <a:srcRect b="5087"/>
          <a:stretch/>
        </p:blipFill>
        <p:spPr bwMode="auto">
          <a:xfrm>
            <a:off x="2352967" y="5025458"/>
            <a:ext cx="1994710" cy="1382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81" name="Picture 9" descr="C:\Users\Sabir\Desktop\BeyondBIM\Presentation\For BeyondBIM\IREO-67\IR_A03_Unit 3s-D1c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08290" y="5025458"/>
            <a:ext cx="2026436" cy="1382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6250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4098" name="Picture 2" descr="C:\Users\Sabir\Desktop\BeyondBIM\Presentation\For BeyondBIM\DLF Alameda\DLF_Almeda.rvt_2014-Jan-22_09-20-16AM-000_3D_View_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930" y="762000"/>
            <a:ext cx="3347852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0" name="Picture 4" descr="C:\Users\Sabir\Desktop\BeyondBIM\Presentation\For BeyondBIM\DLF Alameda\DLF_Almeda.rvt_2014-Jan-22_09-20-16AM-000_3D_View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930" y="2653143"/>
            <a:ext cx="3361765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1" name="Picture 5" descr="C:\Users\Sabir\Desktop\BeyondBIM\Presentation\For BeyondBIM\DLF Alameda\DLF_Almeda.rvt_2014-Jan-22_09-20-16AM-000_3D_View_4.jpg"/>
          <p:cNvPicPr>
            <a:picLocks noChangeAspect="1" noChangeArrowheads="1"/>
          </p:cNvPicPr>
          <p:nvPr/>
        </p:nvPicPr>
        <p:blipFill rotWithShape="1">
          <a:blip r:embed="rId5" cstate="print"/>
          <a:srcRect/>
          <a:stretch/>
        </p:blipFill>
        <p:spPr bwMode="auto">
          <a:xfrm>
            <a:off x="4057073" y="4627420"/>
            <a:ext cx="3274628" cy="1958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3" name="Picture 7" descr="C:\Users\Sabir\Desktop\BeyondBIM\Presentation\For BeyondBIM\DLF Alameda\DLF_Almeda.rvt_2014-Jan-22_09-20-16AM-000_3D_View_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929" y="4627420"/>
            <a:ext cx="3361765" cy="1958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4" name="Picture 8" descr="C:\Users\Sabir\Desktop\BeyondBIM\Presentation\For BeyondBIM\DLF Alameda\DLF_Almeda.rvt_2014-Jan-22_09-20-16AM-000_3D_View_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57072" y="2653143"/>
            <a:ext cx="3191622" cy="1828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839368" y="669268"/>
            <a:ext cx="4027541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DLF Alameda </a:t>
            </a:r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India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Scope of </a:t>
            </a: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work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involved: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LOD 400 model for Infrastructure, utilities and Site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works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Bill of Quantity (B.O.Q), Clash detection &amp; clash resolution and preparation of 2D Shop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drawings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6492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39368" y="669268"/>
            <a:ext cx="402754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</a:p>
          <a:p>
            <a:r>
              <a:rPr lang="en-US" b="1" dirty="0" err="1" smtClean="0">
                <a:solidFill>
                  <a:srgbClr val="7F7F7F"/>
                </a:solidFill>
                <a:latin typeface="Gill Sans SemiBold"/>
                <a:cs typeface="Gill Sans SemiBold"/>
              </a:rPr>
              <a:t>Nanyang</a:t>
            </a:r>
            <a:r>
              <a:rPr lang="en-US" b="1" dirty="0" smtClean="0">
                <a:solidFill>
                  <a:srgbClr val="7F7F7F"/>
                </a:solidFill>
                <a:latin typeface="Gill Sans SemiBold"/>
                <a:cs typeface="Gill Sans SemiBold"/>
              </a:rPr>
              <a:t> </a:t>
            </a:r>
            <a:r>
              <a:rPr lang="en-US" b="1" dirty="0">
                <a:solidFill>
                  <a:srgbClr val="7F7F7F"/>
                </a:solidFill>
                <a:latin typeface="Gill Sans SemiBold"/>
                <a:cs typeface="Gill Sans SemiBold"/>
              </a:rPr>
              <a:t>Technological </a:t>
            </a:r>
            <a:r>
              <a:rPr lang="en-US" b="1" dirty="0" smtClean="0">
                <a:solidFill>
                  <a:srgbClr val="7F7F7F"/>
                </a:solidFill>
                <a:latin typeface="Gill Sans SemiBold"/>
                <a:cs typeface="Gill Sans SemiBold"/>
              </a:rPr>
              <a:t>University </a:t>
            </a:r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Singapore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</a:b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Nanyang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Technological University (NTU) is one of the largest public universities in Singapore.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Its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lush 200-hectare Yunnan Garden campus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was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Youth Olympic Village of the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world's</a:t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</a:b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first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2010 Summer Youth Olympics in 2010.</a:t>
            </a:r>
          </a:p>
          <a:p>
            <a:endParaRPr lang="en-US" sz="1400" dirty="0" smtClean="0">
              <a:solidFill>
                <a:srgbClr val="96D057"/>
              </a:solidFill>
              <a:latin typeface="Gill Sans"/>
              <a:cs typeface="Gill Sans"/>
            </a:endParaRPr>
          </a:p>
          <a:p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Scope of </a:t>
            </a: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work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involved:</a:t>
            </a:r>
          </a:p>
          <a:p>
            <a:r>
              <a:rPr lang="en-US" sz="1400" dirty="0" smtClean="0">
                <a:solidFill>
                  <a:srgbClr val="BFBFBF"/>
                </a:solidFill>
                <a:latin typeface="Gill Sans"/>
                <a:cs typeface="Gill Sans"/>
              </a:rPr>
              <a:t>Developing </a:t>
            </a:r>
            <a:r>
              <a:rPr lang="en-US" sz="1400" dirty="0">
                <a:solidFill>
                  <a:srgbClr val="BFBFBF"/>
                </a:solidFill>
                <a:latin typeface="Gill Sans"/>
                <a:cs typeface="Gill Sans"/>
              </a:rPr>
              <a:t>Architectural &amp; Structural model and generating the Bill of Quantity (B.O.Q)</a:t>
            </a:r>
          </a:p>
        </p:txBody>
      </p:sp>
      <p:pic>
        <p:nvPicPr>
          <p:cNvPr id="5122" name="Picture 2" descr="C:\Users\Sabir\Desktop\BeyondBIM\Presentation\For BeyondBIM\NTU\01.jpg"/>
          <p:cNvPicPr>
            <a:picLocks noChangeAspect="1" noChangeArrowheads="1"/>
          </p:cNvPicPr>
          <p:nvPr/>
        </p:nvPicPr>
        <p:blipFill>
          <a:blip r:embed="rId3" cstate="print"/>
          <a:srcRect l="20600" t="21837" r="23600" b="12041"/>
          <a:stretch>
            <a:fillRect/>
          </a:stretch>
        </p:blipFill>
        <p:spPr bwMode="auto">
          <a:xfrm>
            <a:off x="544929" y="685800"/>
            <a:ext cx="3161162" cy="1835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3" descr="C:\Users\Sabir\Desktop\BeyondBIM\Presentation\For BeyondBIM\NTU\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1252" y="4687012"/>
            <a:ext cx="4587907" cy="1555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5" descr="C:\Users\Sabir\Desktop\BeyondBIM\Presentation\For BeyondBIM\NTU\6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4930" y="2710345"/>
            <a:ext cx="3161162" cy="1787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10" descr="C:\Users\Sabir\Desktop\BeyondBIM\Presentation\For BeyondBIM\NTU\1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929" y="4687012"/>
            <a:ext cx="3161162" cy="1555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605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147459" name="Picture 3" descr="BAlbor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240" y="2854194"/>
            <a:ext cx="3065871" cy="2577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7461" name="Picture 6"/>
          <p:cNvPicPr>
            <a:picLocks noChangeAspect="1" noChangeArrowheads="1"/>
          </p:cNvPicPr>
          <p:nvPr/>
        </p:nvPicPr>
        <p:blipFill>
          <a:blip r:embed="rId5" cstate="print"/>
          <a:srcRect r="-21" b="-44"/>
          <a:stretch>
            <a:fillRect/>
          </a:stretch>
        </p:blipFill>
        <p:spPr bwMode="auto">
          <a:xfrm>
            <a:off x="517240" y="669268"/>
            <a:ext cx="3065871" cy="2043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7462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1900" y="2854194"/>
            <a:ext cx="2344205" cy="2577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839368" y="669268"/>
            <a:ext cx="402754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ea typeface="ＭＳ Ｐゴシック" pitchFamily="34" charset="-128"/>
                <a:cs typeface="Gill Sans SemiBold"/>
              </a:rPr>
              <a:t>Detail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SemiBold"/>
                <a:ea typeface="ＭＳ Ｐゴシック" pitchFamily="34" charset="-128"/>
                <a:cs typeface="Gill Sans SemiBold"/>
              </a:rPr>
              <a:t>Engineering for Ship to Shore Crane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ea typeface="ＭＳ Ｐゴシック" pitchFamily="34" charset="-128"/>
                <a:cs typeface="Gill Sans SemiBold"/>
              </a:rPr>
              <a:t>project </a:t>
            </a:r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India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endParaRPr lang="en-US" sz="1500" strike="sngStrike" dirty="0" smtClean="0">
              <a:solidFill>
                <a:srgbClr val="96D057"/>
              </a:solidFill>
              <a:latin typeface="Gill Sans"/>
              <a:cs typeface="Gill Sans"/>
            </a:endParaRPr>
          </a:p>
          <a:p>
            <a:r>
              <a:rPr lang="en-US" sz="1500" strike="sngStrike" dirty="0" smtClean="0">
                <a:solidFill>
                  <a:srgbClr val="96D057"/>
                </a:solidFill>
                <a:latin typeface="Gill Sans"/>
                <a:cs typeface="Gill Sans"/>
              </a:rPr>
              <a:t>Scope of </a:t>
            </a:r>
            <a:r>
              <a:rPr lang="en-US" sz="1500" strike="sngStrike" dirty="0">
                <a:solidFill>
                  <a:srgbClr val="96D057"/>
                </a:solidFill>
                <a:latin typeface="Gill Sans"/>
                <a:cs typeface="Gill Sans"/>
              </a:rPr>
              <a:t>work </a:t>
            </a:r>
            <a:r>
              <a:rPr lang="en-US" sz="1500" strike="sngStrike" dirty="0" smtClean="0">
                <a:solidFill>
                  <a:srgbClr val="96D057"/>
                </a:solidFill>
                <a:latin typeface="Gill Sans"/>
                <a:cs typeface="Gill Sans"/>
              </a:rPr>
              <a:t>involved:</a:t>
            </a:r>
          </a:p>
          <a:p>
            <a:r>
              <a:rPr lang="en-US" sz="1400" strike="sngStrike" dirty="0" smtClean="0">
                <a:solidFill>
                  <a:srgbClr val="BFBFBF"/>
                </a:solidFill>
                <a:latin typeface="Gill Sans"/>
                <a:cs typeface="Gill Sans"/>
              </a:rPr>
              <a:t>Developing </a:t>
            </a:r>
            <a:r>
              <a:rPr lang="en-US" sz="1400" strike="sngStrike" dirty="0">
                <a:solidFill>
                  <a:srgbClr val="BFBFBF"/>
                </a:solidFill>
                <a:latin typeface="Gill Sans"/>
                <a:cs typeface="Gill Sans"/>
              </a:rPr>
              <a:t>Architectural &amp; Structural model and generating the Bill of Quantity (B.O.Q)</a:t>
            </a:r>
          </a:p>
        </p:txBody>
      </p:sp>
      <p:pic>
        <p:nvPicPr>
          <p:cNvPr id="14746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30670" y="2854194"/>
            <a:ext cx="2797875" cy="2577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20206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067" y="2653143"/>
            <a:ext cx="2101414" cy="1958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067" y="762000"/>
            <a:ext cx="1920304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r="6469"/>
          <a:stretch/>
        </p:blipFill>
        <p:spPr bwMode="auto">
          <a:xfrm>
            <a:off x="462067" y="4754416"/>
            <a:ext cx="2191245" cy="1828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839368" y="669268"/>
            <a:ext cx="40275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Emiri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Terminal </a:t>
            </a:r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India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endParaRPr lang="en-US" sz="1400" dirty="0" smtClean="0">
              <a:solidFill>
                <a:srgbClr val="96D057"/>
              </a:solidFill>
              <a:latin typeface="Gill Sans"/>
              <a:cs typeface="Gill Sans"/>
            </a:endParaRPr>
          </a:p>
          <a:p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Scope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of </a:t>
            </a: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work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involved:</a:t>
            </a:r>
          </a:p>
          <a:p>
            <a:pPr marL="285750" indent="-285750">
              <a:buFont typeface="Arial"/>
              <a:buChar char="•"/>
            </a:pPr>
            <a:r>
              <a:rPr lang="en-US" sz="1400" strike="sngStrike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LOD 400 model for Infrastructure, utilities and Site </a:t>
            </a:r>
            <a:r>
              <a:rPr lang="en-US" sz="1400" strike="sngStrike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works</a:t>
            </a:r>
            <a:endParaRPr lang="en-US" sz="1400" strike="sngStrike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strike="sngStrike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Bill of Quantity (B.O.Q), Clash detection &amp; clash resolution and preparation of 2D Shop </a:t>
            </a:r>
            <a:r>
              <a:rPr lang="en-US" sz="1400" strike="sngStrike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drawings</a:t>
            </a:r>
            <a:endParaRPr lang="en-US" sz="1400" strike="sngStrike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6073" y="2653143"/>
            <a:ext cx="2055892" cy="1958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1398" y="4754416"/>
            <a:ext cx="2885102" cy="18287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3822" y="4751222"/>
            <a:ext cx="2295723" cy="18550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2457" y="2653143"/>
            <a:ext cx="2505186" cy="19582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9308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067" y="2653143"/>
            <a:ext cx="1922878" cy="17918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067" y="762000"/>
            <a:ext cx="1920304" cy="175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r="6469" b="-6045"/>
          <a:stretch/>
        </p:blipFill>
        <p:spPr bwMode="auto">
          <a:xfrm>
            <a:off x="462068" y="4588281"/>
            <a:ext cx="1922878" cy="1701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4839368" y="669268"/>
            <a:ext cx="402754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CASE STUDY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Emiri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Terminal </a:t>
            </a:r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|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ill Sans SemiBold"/>
                <a:cs typeface="Gill Sans SemiBold"/>
              </a:rPr>
              <a:t>India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endParaRPr lang="en-US" sz="1400" dirty="0" smtClean="0">
              <a:solidFill>
                <a:srgbClr val="96D057"/>
              </a:solidFill>
              <a:latin typeface="Gill Sans"/>
              <a:cs typeface="Gill Sans"/>
            </a:endParaRPr>
          </a:p>
          <a:p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Scope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of </a:t>
            </a: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work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involved:</a:t>
            </a:r>
          </a:p>
          <a:p>
            <a:pPr marL="285750" indent="-285750">
              <a:buFont typeface="Arial"/>
              <a:buChar char="•"/>
            </a:pPr>
            <a:r>
              <a:rPr lang="en-US" sz="1400" strike="sngStrike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LOD 400 model for Infrastructure, utilities and Site </a:t>
            </a:r>
            <a:r>
              <a:rPr lang="en-US" sz="1400" strike="sngStrike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works</a:t>
            </a:r>
            <a:endParaRPr lang="en-US" sz="1400" strike="sngStrike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strike="sngStrike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Developing </a:t>
            </a:r>
            <a:r>
              <a:rPr lang="en-US" sz="1400" strike="sngStrike" dirty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the Bill of Quantity (B.O.Q), Clash detection &amp; clash resolution and preparation of 2D Shop </a:t>
            </a:r>
            <a:r>
              <a:rPr lang="en-US" sz="1400" strike="sngStrike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drawings</a:t>
            </a:r>
            <a:endParaRPr lang="en-US" sz="1400" strike="sngStrike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5638" y="2653143"/>
            <a:ext cx="2237997" cy="1808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5638" y="762000"/>
            <a:ext cx="2237998" cy="1749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2" r="290" b="7856"/>
          <a:stretch/>
        </p:blipFill>
        <p:spPr bwMode="auto">
          <a:xfrm>
            <a:off x="2505542" y="4588280"/>
            <a:ext cx="2228094" cy="1701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247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_02.png"/>
          <p:cNvPicPr>
            <a:picLocks noChangeAspect="1"/>
          </p:cNvPicPr>
          <p:nvPr/>
        </p:nvPicPr>
        <p:blipFill rotWithShape="1"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9891" r="2354" b="19048"/>
          <a:stretch/>
        </p:blipFill>
        <p:spPr>
          <a:xfrm>
            <a:off x="1531" y="-99391"/>
            <a:ext cx="9171106" cy="6957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7" name="Picture 6" descr="lattice_01.png"/>
          <p:cNvPicPr>
            <a:picLocks noChangeAspect="1"/>
          </p:cNvPicPr>
          <p:nvPr/>
        </p:nvPicPr>
        <p:blipFill rotWithShape="1"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4" t="47894" r="-1" b="-1"/>
          <a:stretch/>
        </p:blipFill>
        <p:spPr>
          <a:xfrm rot="5400000" flipH="1" flipV="1">
            <a:off x="4351421" y="2065425"/>
            <a:ext cx="6858003" cy="27271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71031" y="3108117"/>
            <a:ext cx="3334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THANK YOU</a:t>
            </a:r>
          </a:p>
        </p:txBody>
      </p:sp>
      <p:pic>
        <p:nvPicPr>
          <p:cNvPr id="3" name="Picture 2" descr="contact-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21" y="3508227"/>
            <a:ext cx="2387151" cy="9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86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9369" y="1027177"/>
            <a:ext cx="3890210" cy="4247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OUR </a:t>
            </a:r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STORY</a:t>
            </a:r>
            <a:endParaRPr lang="en-US" dirty="0" smtClean="0">
              <a:solidFill>
                <a:srgbClr val="96D057"/>
              </a:solidFill>
              <a:latin typeface="Gill Sans SemiBold"/>
              <a:cs typeface="Gill Sans SemiBold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The emergence of Building Information Modeling (BIM) in the construction industry has come with promises of improving efficiency in project delivery and asset management.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BIM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concerns the digitization of the building project by depending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on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information technology capabilities already achieved in various professional domains associated with different stages of the building life cycle.</a:t>
            </a:r>
            <a:endParaRPr lang="en-IN" sz="1400" dirty="0">
              <a:solidFill>
                <a:schemeClr val="bg1">
                  <a:lumMod val="65000"/>
                </a:schemeClr>
              </a:solidFill>
              <a:latin typeface="Gill Sans"/>
              <a:cs typeface="Gill Sans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 </a:t>
            </a:r>
            <a:endParaRPr lang="en-IN" sz="1400" dirty="0">
              <a:solidFill>
                <a:schemeClr val="bg1">
                  <a:lumMod val="65000"/>
                </a:schemeClr>
              </a:solidFill>
              <a:latin typeface="Gill Sans"/>
              <a:cs typeface="Gill Sans"/>
            </a:endParaRP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A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t Beyond BIM, we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provide a full range of architectural and multi-disciplinary engineering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services. These services cater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to all the stakeholders in a typical built environment - the Developer / Owner, Design Consultants &amp; the Contractor / Fabricator with extensive experience on BIM implementation on large scale complex projects. </a:t>
            </a:r>
            <a:endParaRPr lang="en-IN" sz="1400" dirty="0">
              <a:solidFill>
                <a:schemeClr val="bg1">
                  <a:lumMod val="65000"/>
                </a:schemeClr>
              </a:solidFill>
              <a:latin typeface="Gill Sans"/>
              <a:cs typeface="Gill Sans"/>
            </a:endParaRP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Gill Sans"/>
                <a:cs typeface="Gill Sans"/>
              </a:rPr>
              <a:t>.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71185" cy="4471185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087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93475" y="669268"/>
            <a:ext cx="389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OUR VALUE PROPOSITION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5642" r="1532" b="2461"/>
          <a:stretch/>
        </p:blipFill>
        <p:spPr>
          <a:xfrm>
            <a:off x="0" y="1101080"/>
            <a:ext cx="9144000" cy="5145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6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" y="865908"/>
            <a:ext cx="8920845" cy="5951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08544" y="669268"/>
            <a:ext cx="638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MINIMIZING BARRIERS CREATED BY DISTANCES…</a:t>
            </a:r>
          </a:p>
        </p:txBody>
      </p:sp>
    </p:spTree>
    <p:extLst>
      <p:ext uri="{BB962C8B-B14F-4D97-AF65-F5344CB8AC3E}">
        <p14:creationId xmlns:p14="http://schemas.microsoft.com/office/powerpoint/2010/main" val="24737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83" y="669268"/>
            <a:ext cx="9215569" cy="6148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08544" y="669268"/>
            <a:ext cx="638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MINIMIZING BARRIERS CREATED BY DISTANCES…</a:t>
            </a:r>
          </a:p>
        </p:txBody>
      </p:sp>
    </p:spTree>
    <p:extLst>
      <p:ext uri="{BB962C8B-B14F-4D97-AF65-F5344CB8AC3E}">
        <p14:creationId xmlns:p14="http://schemas.microsoft.com/office/powerpoint/2010/main" val="75719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" t="3031" r="3295" b="3295"/>
          <a:stretch/>
        </p:blipFill>
        <p:spPr>
          <a:xfrm>
            <a:off x="221192" y="591288"/>
            <a:ext cx="5440949" cy="5438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8321" y="415276"/>
            <a:ext cx="3021258" cy="5693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Increase </a:t>
            </a: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competitiveness and bottom-line: Lower cost structure at reduced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risks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96D057"/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Utilize in-house core resources on higher value generating activities (increase revenue per employee and reduce employee cost as a % of revenues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chemeClr val="bg1">
                  <a:lumMod val="65000"/>
                </a:schemeClr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Lean operations and flexible resourcing (Convert fixed expenses into variable expenses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1400" dirty="0" smtClean="0">
              <a:solidFill>
                <a:srgbClr val="96D057"/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A6A6A6"/>
                </a:solidFill>
                <a:latin typeface="Gill Sans"/>
                <a:cs typeface="Gill Sans"/>
              </a:rPr>
              <a:t>Reduced overheads and </a:t>
            </a:r>
            <a:r>
              <a:rPr lang="en-US" sz="1400" dirty="0" err="1">
                <a:solidFill>
                  <a:srgbClr val="A6A6A6"/>
                </a:solidFill>
                <a:latin typeface="Gill Sans"/>
                <a:cs typeface="Gill Sans"/>
              </a:rPr>
              <a:t>capex</a:t>
            </a:r>
            <a:r>
              <a:rPr lang="en-US" sz="1400" dirty="0">
                <a:solidFill>
                  <a:srgbClr val="A6A6A6"/>
                </a:solidFill>
                <a:latin typeface="Gill Sans"/>
                <a:cs typeface="Gill Sans"/>
              </a:rPr>
              <a:t> / working capital requirements </a:t>
            </a:r>
            <a:endParaRPr lang="en-US" sz="1400" dirty="0" smtClean="0">
              <a:solidFill>
                <a:srgbClr val="A6A6A6"/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A6A6A6"/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Higher level of detailed engineering to reduce construction costs / </a:t>
            </a:r>
            <a:r>
              <a:rPr lang="en-US" sz="1400" dirty="0" smtClean="0">
                <a:solidFill>
                  <a:srgbClr val="96D057"/>
                </a:solidFill>
                <a:latin typeface="Gill Sans"/>
                <a:cs typeface="Gill Sans"/>
              </a:rPr>
              <a:t>errors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96D057"/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A6A6A6"/>
                </a:solidFill>
                <a:latin typeface="Gill Sans"/>
                <a:cs typeface="Gill Sans"/>
              </a:rPr>
              <a:t>Ability to better address emerging market </a:t>
            </a:r>
            <a:r>
              <a:rPr lang="en-US" sz="1400" dirty="0" smtClean="0">
                <a:solidFill>
                  <a:srgbClr val="A6A6A6"/>
                </a:solidFill>
                <a:latin typeface="Gill Sans"/>
                <a:cs typeface="Gill Sans"/>
              </a:rPr>
              <a:t>requirements</a:t>
            </a:r>
          </a:p>
          <a:p>
            <a:endParaRPr lang="en-US" sz="1400" dirty="0">
              <a:solidFill>
                <a:srgbClr val="A6A6A6"/>
              </a:solidFill>
              <a:latin typeface="Gill Sans"/>
              <a:cs typeface="Gill Sa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96D057"/>
                </a:solidFill>
                <a:latin typeface="Gill Sans"/>
                <a:cs typeface="Gill Sans"/>
              </a:rPr>
              <a:t>Global footprint support leveraging a hybrid delivery model </a:t>
            </a:r>
          </a:p>
        </p:txBody>
      </p:sp>
    </p:spTree>
    <p:extLst>
      <p:ext uri="{BB962C8B-B14F-4D97-AF65-F5344CB8AC3E}">
        <p14:creationId xmlns:p14="http://schemas.microsoft.com/office/powerpoint/2010/main" val="375832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9369" y="669268"/>
            <a:ext cx="389021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STATE-OF-THE-ART COMMUNICATION INFRASTRUCTURE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Certified for compliance to security standards having 133 control objectives across 11 domains: 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Security policy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Organization of information security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Asset management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Human resources security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Physical and environmental security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Access control 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Information systems acquisition 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Development and maintenance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Communications &amp; Operations management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Information security incident management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Business continuity management and 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compliance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98" y="1604212"/>
            <a:ext cx="4144224" cy="2887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41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" t="-2894" b="6109"/>
          <a:stretch/>
        </p:blipFill>
        <p:spPr>
          <a:xfrm rot="5400000">
            <a:off x="-1890207" y="1890206"/>
            <a:ext cx="6751445" cy="29710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39369" y="2684861"/>
            <a:ext cx="389021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6D057"/>
                </a:solidFill>
                <a:latin typeface="Gill Sans SemiBold"/>
                <a:cs typeface="Gill Sans SemiBold"/>
              </a:rPr>
              <a:t>OUR CLIENTELE</a:t>
            </a:r>
          </a:p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At Beyond BIM, we cater to the following entities.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28" y="669268"/>
            <a:ext cx="4800382" cy="4878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14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730</Words>
  <Application>Microsoft Macintosh PowerPoint</Application>
  <PresentationFormat>On-screen Show (4:3)</PresentationFormat>
  <Paragraphs>147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Sabreen Aziz</dc:creator>
  <cp:lastModifiedBy>Sabreen Aziz</cp:lastModifiedBy>
  <cp:revision>177</cp:revision>
  <dcterms:created xsi:type="dcterms:W3CDTF">2022-06-19T18:22:47Z</dcterms:created>
  <dcterms:modified xsi:type="dcterms:W3CDTF">2022-06-29T22:11:25Z</dcterms:modified>
</cp:coreProperties>
</file>